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74" r:id="rId5"/>
    <p:sldId id="272" r:id="rId6"/>
    <p:sldId id="262" r:id="rId7"/>
    <p:sldId id="273" r:id="rId8"/>
    <p:sldId id="270" r:id="rId9"/>
    <p:sldId id="263" r:id="rId10"/>
    <p:sldId id="267" r:id="rId11"/>
    <p:sldId id="260" r:id="rId12"/>
    <p:sldId id="259" r:id="rId13"/>
    <p:sldId id="271" r:id="rId14"/>
    <p:sldId id="264" r:id="rId15"/>
    <p:sldId id="265" r:id="rId16"/>
    <p:sldId id="266" r:id="rId17"/>
    <p:sldId id="268" r:id="rId18"/>
    <p:sldId id="257" r:id="rId19"/>
    <p:sldId id="269"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nl-NL"/>
              <a:t>Klik om stijl te bewerken</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04273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nl-NL"/>
              <a:t>Klik om stijl te bewerken</a:t>
            </a:r>
            <a:endParaRPr lang="en-US"/>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10193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nl-NL"/>
              <a:t>Klik om stijl te bewerken</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298645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nl-NL"/>
              <a:t>Klik om stijl te bewerken</a:t>
            </a:r>
            <a:endParaRPr lang="en-US"/>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‹nr.›</a:t>
            </a:fld>
            <a:endParaRPr lang="en-US"/>
          </a:p>
        </p:txBody>
      </p:sp>
      <p:sp>
        <p:nvSpPr>
          <p:cNvPr id="11" name="Rechthoek 10">
            <a:extLst>
              <a:ext uri="{FF2B5EF4-FFF2-40B4-BE49-F238E27FC236}">
                <a16:creationId xmlns:a16="http://schemas.microsoft.com/office/drawing/2014/main" id="{D56742F9-0E64-1881-A29D-EC2F32DE4529}"/>
              </a:ext>
            </a:extLst>
          </p:cNvPr>
          <p:cNvSpPr/>
          <p:nvPr userDrawn="1"/>
        </p:nvSpPr>
        <p:spPr>
          <a:xfrm>
            <a:off x="9523562" y="494960"/>
            <a:ext cx="1868338" cy="3590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symbool, plein, schermopname, Symmetrie&#10;&#10;Door AI gegenereerde inhoud is mogelijk onjuist.">
            <a:extLst>
              <a:ext uri="{FF2B5EF4-FFF2-40B4-BE49-F238E27FC236}">
                <a16:creationId xmlns:a16="http://schemas.microsoft.com/office/drawing/2014/main" id="{A25D006F-C294-FDE1-6389-D385CD6F33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6819" y="336125"/>
            <a:ext cx="853441" cy="796564"/>
          </a:xfrm>
          <a:prstGeom prst="rect">
            <a:avLst/>
          </a:prstGeom>
        </p:spPr>
      </p:pic>
      <p:pic>
        <p:nvPicPr>
          <p:cNvPr id="8" name="Afbeelding 7" descr="Afbeelding met symbool, Lettertype, logo, Graphics&#10;&#10;Door AI gegenereerde inhoud is mogelijk onjuist.">
            <a:extLst>
              <a:ext uri="{FF2B5EF4-FFF2-40B4-BE49-F238E27FC236}">
                <a16:creationId xmlns:a16="http://schemas.microsoft.com/office/drawing/2014/main" id="{0B72C63E-E4EE-4957-5802-E98CAA2428E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8942" y="444850"/>
            <a:ext cx="692958" cy="579115"/>
          </a:xfrm>
          <a:prstGeom prst="rect">
            <a:avLst/>
          </a:prstGeom>
        </p:spPr>
      </p:pic>
    </p:spTree>
    <p:extLst>
      <p:ext uri="{BB962C8B-B14F-4D97-AF65-F5344CB8AC3E}">
        <p14:creationId xmlns:p14="http://schemas.microsoft.com/office/powerpoint/2010/main" val="3134648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nl-NL"/>
              <a:t>Klik om stijl te bewerken</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125120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nl-NL"/>
              <a:t>Klik om stijl te bewerken</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36355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nl-NL"/>
              <a:t>Klik om stijl te bewerken</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1678275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nl-NL"/>
              <a:t>Klik om stijl te bewerken</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54409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267318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nl-NL"/>
              <a:t>Klik om stijl te bewerken</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65220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nl-NL"/>
              <a:t>Klik om stijl te bewerken</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3/13/2025</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‹nr.›</a:t>
            </a:fld>
            <a:endParaRPr lang="en-US"/>
          </a:p>
        </p:txBody>
      </p:sp>
    </p:spTree>
    <p:extLst>
      <p:ext uri="{BB962C8B-B14F-4D97-AF65-F5344CB8AC3E}">
        <p14:creationId xmlns:p14="http://schemas.microsoft.com/office/powerpoint/2010/main" val="369706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3/13/2025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‹nr.›</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470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0F6CE-05C3-E2B9-CB89-7012B2ECA298}"/>
              </a:ext>
            </a:extLst>
          </p:cNvPr>
          <p:cNvSpPr>
            <a:spLocks noGrp="1"/>
          </p:cNvSpPr>
          <p:nvPr>
            <p:ph type="ctrTitle"/>
          </p:nvPr>
        </p:nvSpPr>
        <p:spPr/>
        <p:txBody>
          <a:bodyPr/>
          <a:lstStyle/>
          <a:p>
            <a:r>
              <a:rPr lang="nl-NL" dirty="0"/>
              <a:t>Stand van zaken box 3</a:t>
            </a:r>
            <a:br>
              <a:rPr lang="nl-NL" dirty="0"/>
            </a:br>
            <a:br>
              <a:rPr lang="nl-NL" dirty="0"/>
            </a:br>
            <a:r>
              <a:rPr lang="nl-NL" sz="4000" dirty="0" err="1"/>
              <a:t>ruud</a:t>
            </a:r>
            <a:r>
              <a:rPr lang="nl-NL" sz="4000" dirty="0"/>
              <a:t> van den dool</a:t>
            </a:r>
            <a:br>
              <a:rPr lang="nl-NL" sz="4000" dirty="0"/>
            </a:br>
            <a:r>
              <a:rPr lang="nl-NL" sz="4000" dirty="0"/>
              <a:t>jan nieuwenhuizen</a:t>
            </a:r>
          </a:p>
        </p:txBody>
      </p:sp>
      <p:pic>
        <p:nvPicPr>
          <p:cNvPr id="5" name="Afbeelding 4" descr="Afbeelding met symbool, Lettertype, logo, Graphics&#10;&#10;Door AI gegenereerde inhoud is mogelijk onjuist.">
            <a:extLst>
              <a:ext uri="{FF2B5EF4-FFF2-40B4-BE49-F238E27FC236}">
                <a16:creationId xmlns:a16="http://schemas.microsoft.com/office/drawing/2014/main" id="{2C608FD4-2ABE-2F69-5D85-78D4A7158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4763" y="4999263"/>
            <a:ext cx="1023257" cy="855150"/>
          </a:xfrm>
          <a:prstGeom prst="rect">
            <a:avLst/>
          </a:prstGeom>
        </p:spPr>
      </p:pic>
      <p:pic>
        <p:nvPicPr>
          <p:cNvPr id="7" name="Afbeelding 6" descr="Afbeelding met symbool, plein, schermopname, Symmetrie&#10;&#10;Door AI gegenereerde inhoud is mogelijk onjuist.">
            <a:extLst>
              <a:ext uri="{FF2B5EF4-FFF2-40B4-BE49-F238E27FC236}">
                <a16:creationId xmlns:a16="http://schemas.microsoft.com/office/drawing/2014/main" id="{347ECA6F-C550-98B4-66FE-EAB3F02F80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35" y="4774083"/>
            <a:ext cx="1398728" cy="1305510"/>
          </a:xfrm>
          <a:prstGeom prst="rect">
            <a:avLst/>
          </a:prstGeom>
        </p:spPr>
      </p:pic>
      <p:pic>
        <p:nvPicPr>
          <p:cNvPr id="10" name="Tijdelijke aanduiding voor inhoud 11">
            <a:extLst>
              <a:ext uri="{FF2B5EF4-FFF2-40B4-BE49-F238E27FC236}">
                <a16:creationId xmlns:a16="http://schemas.microsoft.com/office/drawing/2014/main" id="{CDB4D7F4-2E0B-0E96-0436-95FF6834DC83}"/>
              </a:ext>
            </a:extLst>
          </p:cNvPr>
          <p:cNvPicPr>
            <a:picLocks noChangeAspect="1"/>
          </p:cNvPicPr>
          <p:nvPr/>
        </p:nvPicPr>
        <p:blipFill>
          <a:blip r:embed="rId4">
            <a:extLst>
              <a:ext uri="{28A0092B-C50C-407E-A947-70E740481C1C}">
                <a14:useLocalDpi xmlns:a14="http://schemas.microsoft.com/office/drawing/2010/main" val="0"/>
              </a:ext>
            </a:extLst>
          </a:blip>
          <a:srcRect l="16294" r="16294"/>
          <a:stretch/>
        </p:blipFill>
        <p:spPr>
          <a:xfrm>
            <a:off x="6272374" y="1764350"/>
            <a:ext cx="5106272" cy="4260814"/>
          </a:xfrm>
          <a:prstGeom prst="rect">
            <a:avLst/>
          </a:prstGeom>
        </p:spPr>
      </p:pic>
    </p:spTree>
    <p:extLst>
      <p:ext uri="{BB962C8B-B14F-4D97-AF65-F5344CB8AC3E}">
        <p14:creationId xmlns:p14="http://schemas.microsoft.com/office/powerpoint/2010/main" val="2809420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9F51A-FA7C-8477-9A6F-7C2B8C63FA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EE656-9408-B745-68BB-68A1D060DD68}"/>
              </a:ext>
            </a:extLst>
          </p:cNvPr>
          <p:cNvSpPr>
            <a:spLocks noGrp="1"/>
          </p:cNvSpPr>
          <p:nvPr>
            <p:ph type="title"/>
          </p:nvPr>
        </p:nvSpPr>
        <p:spPr/>
        <p:txBody>
          <a:bodyPr/>
          <a:lstStyle/>
          <a:p>
            <a:r>
              <a:rPr lang="nl-NL" dirty="0"/>
              <a:t>Rechtsherstel voor wie?</a:t>
            </a:r>
          </a:p>
        </p:txBody>
      </p:sp>
      <p:sp>
        <p:nvSpPr>
          <p:cNvPr id="3" name="Content Placeholder 2">
            <a:extLst>
              <a:ext uri="{FF2B5EF4-FFF2-40B4-BE49-F238E27FC236}">
                <a16:creationId xmlns:a16="http://schemas.microsoft.com/office/drawing/2014/main" id="{3D89443A-C316-F36E-7206-BC35E921E1F3}"/>
              </a:ext>
            </a:extLst>
          </p:cNvPr>
          <p:cNvSpPr>
            <a:spLocks noGrp="1"/>
          </p:cNvSpPr>
          <p:nvPr>
            <p:ph idx="1"/>
          </p:nvPr>
        </p:nvSpPr>
        <p:spPr>
          <a:xfrm>
            <a:off x="700635" y="1955668"/>
            <a:ext cx="11491365" cy="3636088"/>
          </a:xfrm>
        </p:spPr>
        <p:txBody>
          <a:bodyPr>
            <a:noAutofit/>
          </a:bodyPr>
          <a:lstStyle/>
          <a:p>
            <a:pPr marL="457200" lvl="0" indent="-457200">
              <a:lnSpc>
                <a:spcPct val="115000"/>
              </a:lnSpc>
              <a:spcAft>
                <a:spcPts val="800"/>
              </a:spcAft>
              <a:buFont typeface="+mj-lt"/>
              <a:buAutoNum type="arabicPeriod" startAt="3"/>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Belastingplichtigen voor de jaren 2021-2022</a:t>
            </a:r>
            <a:r>
              <a:rPr lang="nl-NL" kern="100" dirty="0">
                <a:effectLst/>
                <a:latin typeface="Aptos" panose="020B0004020202020204" pitchFamily="34" charset="0"/>
                <a:ea typeface="Aptos" panose="020B0004020202020204" pitchFamily="34" charset="0"/>
                <a:cs typeface="Times New Roman" panose="02020603050405020304" pitchFamily="18" charset="0"/>
              </a:rPr>
              <a:t>: Alle belastingplichtigen voor de jaren 2021-2022 komen in aanmerking voor rechtsherstel.</a:t>
            </a:r>
          </a:p>
          <a:p>
            <a:pPr marL="342900" lvl="0" indent="-342900">
              <a:lnSpc>
                <a:spcPct val="115000"/>
              </a:lnSpc>
              <a:spcAft>
                <a:spcPts val="800"/>
              </a:spcAft>
              <a:buFont typeface="+mj-lt"/>
              <a:buAutoNum type="arabicPeriod" startAt="3"/>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Belastingplichtigen 2023 – 2028(?):</a:t>
            </a:r>
            <a:r>
              <a:rPr lang="nl-NL" kern="100" dirty="0">
                <a:effectLst/>
                <a:latin typeface="Aptos" panose="020B0004020202020204" pitchFamily="34" charset="0"/>
                <a:ea typeface="Aptos" panose="020B0004020202020204" pitchFamily="34" charset="0"/>
                <a:cs typeface="Times New Roman" panose="02020603050405020304" pitchFamily="18" charset="0"/>
              </a:rPr>
              <a:t> Aanslagen, bezwaar etc op basis van Overbruggingswet en eventueel rechtsherstel volgens Wet tegenbewijsregeling box 3 (werkelijk rendement).</a:t>
            </a:r>
          </a:p>
          <a:p>
            <a:pPr marL="0" indent="0">
              <a:lnSpc>
                <a:spcPct val="115000"/>
              </a:lnSpc>
              <a:spcAft>
                <a:spcPts val="800"/>
              </a:spcAft>
              <a:buNone/>
            </a:pPr>
            <a:endParaRPr lang="nl-NL"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spcAft>
                <a:spcPts val="800"/>
              </a:spcAft>
              <a:buNone/>
            </a:pPr>
            <a:r>
              <a:rPr lang="nl-NL" kern="100" dirty="0">
                <a:effectLst/>
                <a:latin typeface="Aptos" panose="020B0004020202020204" pitchFamily="34" charset="0"/>
                <a:ea typeface="Aptos" panose="020B0004020202020204" pitchFamily="34" charset="0"/>
                <a:cs typeface="Times New Roman" panose="02020603050405020304" pitchFamily="18" charset="0"/>
              </a:rPr>
              <a:t>Voor al deze doelgroepen geldt dat ze alleen rechtsherstel krijgen als het berekende nieuwe voordeel uit sparen en beleggen lager is dan het op grond van de wet berekende voordeel uit sparen en beleggen.</a:t>
            </a:r>
          </a:p>
          <a:p>
            <a:pPr marL="0" indent="0">
              <a:buNone/>
            </a:pPr>
            <a:endParaRPr lang="nl-NL" dirty="0"/>
          </a:p>
        </p:txBody>
      </p:sp>
    </p:spTree>
    <p:extLst>
      <p:ext uri="{BB962C8B-B14F-4D97-AF65-F5344CB8AC3E}">
        <p14:creationId xmlns:p14="http://schemas.microsoft.com/office/powerpoint/2010/main" val="363581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3C2E6FB-D33F-5299-EA13-D5272E9134B1}"/>
              </a:ext>
            </a:extLst>
          </p:cNvPr>
          <p:cNvSpPr>
            <a:spLocks noGrp="1"/>
          </p:cNvSpPr>
          <p:nvPr>
            <p:ph type="title"/>
          </p:nvPr>
        </p:nvSpPr>
        <p:spPr>
          <a:xfrm>
            <a:off x="482321" y="833209"/>
            <a:ext cx="11445072" cy="1325563"/>
          </a:xfrm>
        </p:spPr>
        <p:txBody>
          <a:bodyPr>
            <a:normAutofit fontScale="90000"/>
          </a:bodyPr>
          <a:lstStyle/>
          <a:p>
            <a:r>
              <a:rPr lang="nl-NL" dirty="0"/>
              <a:t>Formulier ‘Opgaaf werkelijk rendement’ </a:t>
            </a:r>
            <a:br>
              <a:rPr lang="nl-NL" dirty="0"/>
            </a:br>
            <a:r>
              <a:rPr lang="nl-NL" dirty="0"/>
              <a:t>(juli 2025)</a:t>
            </a:r>
            <a:br>
              <a:rPr lang="nl-NL" dirty="0"/>
            </a:br>
            <a:r>
              <a:rPr lang="nl-NL" sz="2800" dirty="0">
                <a:solidFill>
                  <a:srgbClr val="FF0000"/>
                </a:solidFill>
              </a:rPr>
              <a:t>formele en praktische zaken (stand: maart 2025)</a:t>
            </a:r>
          </a:p>
        </p:txBody>
      </p:sp>
      <p:sp>
        <p:nvSpPr>
          <p:cNvPr id="6" name="Content Placeholder 5">
            <a:extLst>
              <a:ext uri="{FF2B5EF4-FFF2-40B4-BE49-F238E27FC236}">
                <a16:creationId xmlns:a16="http://schemas.microsoft.com/office/drawing/2014/main" id="{12AF0B1C-2736-44F1-31E8-0940AC17919A}"/>
              </a:ext>
            </a:extLst>
          </p:cNvPr>
          <p:cNvSpPr>
            <a:spLocks noGrp="1"/>
          </p:cNvSpPr>
          <p:nvPr>
            <p:ph idx="1"/>
          </p:nvPr>
        </p:nvSpPr>
        <p:spPr>
          <a:xfrm>
            <a:off x="700635" y="2443802"/>
            <a:ext cx="11445072" cy="3636088"/>
          </a:xfrm>
        </p:spPr>
        <p:txBody>
          <a:bodyPr>
            <a:noAutofit/>
          </a:bodyPr>
          <a:lstStyle/>
          <a:p>
            <a:r>
              <a:rPr lang="nl-NL" dirty="0">
                <a:latin typeface="Aptos" panose="020B0004020202020204" pitchFamily="34" charset="0"/>
              </a:rPr>
              <a:t>Zelf helemaal invullen (dus niet vooringevuld)</a:t>
            </a:r>
          </a:p>
          <a:p>
            <a:r>
              <a:rPr lang="nl-NL" dirty="0">
                <a:latin typeface="Aptos" panose="020B0004020202020204" pitchFamily="34" charset="0"/>
              </a:rPr>
              <a:t>Indiening is van zichzelf geen bezwaar</a:t>
            </a:r>
          </a:p>
          <a:p>
            <a:r>
              <a:rPr lang="nl-NL" dirty="0">
                <a:latin typeface="Aptos" panose="020B0004020202020204" pitchFamily="34" charset="0"/>
              </a:rPr>
              <a:t>Termijn indiening:  </a:t>
            </a:r>
            <a:r>
              <a:rPr lang="nl-NL" sz="2000" dirty="0">
                <a:latin typeface="Aptos" panose="020B0004020202020204" pitchFamily="34" charset="0"/>
              </a:rPr>
              <a:t>Burgers: 12 weken / </a:t>
            </a:r>
            <a:r>
              <a:rPr lang="nl-NL" sz="2000" dirty="0" err="1">
                <a:latin typeface="Aptos" panose="020B0004020202020204" pitchFamily="34" charset="0"/>
              </a:rPr>
              <a:t>Becon</a:t>
            </a:r>
            <a:r>
              <a:rPr lang="nl-NL" sz="2000" dirty="0">
                <a:latin typeface="Aptos" panose="020B0004020202020204" pitchFamily="34" charset="0"/>
              </a:rPr>
              <a:t>-regeling: 26 weken</a:t>
            </a:r>
          </a:p>
          <a:p>
            <a:r>
              <a:rPr lang="nl-NL" dirty="0">
                <a:latin typeface="Aptos" panose="020B0004020202020204" pitchFamily="34" charset="0"/>
              </a:rPr>
              <a:t>Indiening is niet verplicht, maar bij tijdige indiening via formulier is daarna bezwaar en beroep mogelijk</a:t>
            </a:r>
          </a:p>
          <a:p>
            <a:r>
              <a:rPr lang="nl-NL" dirty="0">
                <a:latin typeface="Aptos" panose="020B0004020202020204" pitchFamily="34" charset="0"/>
              </a:rPr>
              <a:t>Effecten: totalen van de portefeuille invullen (dus niet per fonds)</a:t>
            </a:r>
          </a:p>
          <a:p>
            <a:r>
              <a:rPr lang="nl-NL" dirty="0">
                <a:latin typeface="Aptos" panose="020B0004020202020204" pitchFamily="34" charset="0"/>
              </a:rPr>
              <a:t>Banken hebben inspanningsverplichting mbt verstrekken informatie</a:t>
            </a:r>
          </a:p>
        </p:txBody>
      </p:sp>
    </p:spTree>
    <p:extLst>
      <p:ext uri="{BB962C8B-B14F-4D97-AF65-F5344CB8AC3E}">
        <p14:creationId xmlns:p14="http://schemas.microsoft.com/office/powerpoint/2010/main" val="367826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E7387-15E8-8120-C26B-99AB5F828C7F}"/>
              </a:ext>
            </a:extLst>
          </p:cNvPr>
          <p:cNvSpPr>
            <a:spLocks noGrp="1"/>
          </p:cNvSpPr>
          <p:nvPr>
            <p:ph type="title"/>
          </p:nvPr>
        </p:nvSpPr>
        <p:spPr>
          <a:xfrm>
            <a:off x="700635" y="758806"/>
            <a:ext cx="10691265" cy="1371030"/>
          </a:xfrm>
        </p:spPr>
        <p:txBody>
          <a:bodyPr>
            <a:normAutofit fontScale="90000"/>
          </a:bodyPr>
          <a:lstStyle/>
          <a:p>
            <a:r>
              <a:rPr lang="nl-NL" dirty="0"/>
              <a:t>Formulier ‘Opgaaf werkelijk </a:t>
            </a:r>
            <a:br>
              <a:rPr lang="nl-NL" dirty="0"/>
            </a:br>
            <a:r>
              <a:rPr lang="nl-NL" dirty="0"/>
              <a:t>rendement’ </a:t>
            </a:r>
            <a:br>
              <a:rPr lang="nl-NL" dirty="0"/>
            </a:br>
            <a:r>
              <a:rPr lang="nl-NL" dirty="0"/>
              <a:t>(juli 2025)</a:t>
            </a:r>
          </a:p>
        </p:txBody>
      </p:sp>
      <p:pic>
        <p:nvPicPr>
          <p:cNvPr id="7" name="Content Placeholder 6">
            <a:extLst>
              <a:ext uri="{FF2B5EF4-FFF2-40B4-BE49-F238E27FC236}">
                <a16:creationId xmlns:a16="http://schemas.microsoft.com/office/drawing/2014/main" id="{43DE18F6-650A-B120-8CF8-238CD9A04A1D}"/>
              </a:ext>
            </a:extLst>
          </p:cNvPr>
          <p:cNvPicPr>
            <a:picLocks noGrp="1" noChangeAspect="1"/>
          </p:cNvPicPr>
          <p:nvPr>
            <p:ph idx="1"/>
          </p:nvPr>
        </p:nvPicPr>
        <p:blipFill>
          <a:blip r:embed="rId2"/>
          <a:stretch>
            <a:fillRect/>
          </a:stretch>
        </p:blipFill>
        <p:spPr>
          <a:xfrm>
            <a:off x="4408713" y="1470260"/>
            <a:ext cx="2976306" cy="4910654"/>
          </a:xfrm>
        </p:spPr>
      </p:pic>
      <p:pic>
        <p:nvPicPr>
          <p:cNvPr id="9" name="Content Placeholder 8">
            <a:extLst>
              <a:ext uri="{FF2B5EF4-FFF2-40B4-BE49-F238E27FC236}">
                <a16:creationId xmlns:a16="http://schemas.microsoft.com/office/drawing/2014/main" id="{FF2F5E29-2BF4-FF76-4C2A-0A9AA4D70069}"/>
              </a:ext>
            </a:extLst>
          </p:cNvPr>
          <p:cNvPicPr>
            <a:picLocks noGrp="1" noChangeAspect="1"/>
          </p:cNvPicPr>
          <p:nvPr>
            <p:ph sz="half" idx="4294967295"/>
          </p:nvPr>
        </p:nvPicPr>
        <p:blipFill>
          <a:blip r:embed="rId3"/>
          <a:stretch>
            <a:fillRect/>
          </a:stretch>
        </p:blipFill>
        <p:spPr>
          <a:xfrm>
            <a:off x="7367814" y="1500027"/>
            <a:ext cx="4013200" cy="4883150"/>
          </a:xfrm>
        </p:spPr>
      </p:pic>
      <p:sp>
        <p:nvSpPr>
          <p:cNvPr id="10" name="TextBox 9">
            <a:extLst>
              <a:ext uri="{FF2B5EF4-FFF2-40B4-BE49-F238E27FC236}">
                <a16:creationId xmlns:a16="http://schemas.microsoft.com/office/drawing/2014/main" id="{EA8A5CDA-1E8D-546C-86B3-743B3DF2DFBF}"/>
              </a:ext>
            </a:extLst>
          </p:cNvPr>
          <p:cNvSpPr txBox="1"/>
          <p:nvPr/>
        </p:nvSpPr>
        <p:spPr>
          <a:xfrm>
            <a:off x="688352" y="6372291"/>
            <a:ext cx="11034687" cy="338554"/>
          </a:xfrm>
          <a:prstGeom prst="rect">
            <a:avLst/>
          </a:prstGeom>
          <a:noFill/>
        </p:spPr>
        <p:txBody>
          <a:bodyPr wrap="none" rtlCol="0">
            <a:spAutoFit/>
          </a:bodyPr>
          <a:lstStyle/>
          <a:p>
            <a:r>
              <a:rPr lang="nl-NL" sz="1600" dirty="0">
                <a:solidFill>
                  <a:srgbClr val="FF0000"/>
                </a:solidFill>
                <a:latin typeface="Aptos" panose="020B0004020202020204" pitchFamily="34" charset="0"/>
              </a:rPr>
              <a:t>Bron: https://www.belastingdienst.nl/wps/wcm/connect/nl/box-3/content/welke-gegevens-doorgeven-werkelijk-rendement</a:t>
            </a:r>
          </a:p>
        </p:txBody>
      </p:sp>
    </p:spTree>
    <p:extLst>
      <p:ext uri="{BB962C8B-B14F-4D97-AF65-F5344CB8AC3E}">
        <p14:creationId xmlns:p14="http://schemas.microsoft.com/office/powerpoint/2010/main" val="3739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EE3C9-312B-B2C5-B0C5-D97AB3D731A4}"/>
            </a:ext>
          </a:extLst>
        </p:cNvPr>
        <p:cNvGrpSpPr/>
        <p:nvPr/>
      </p:nvGrpSpPr>
      <p:grpSpPr>
        <a:xfrm>
          <a:off x="0" y="0"/>
          <a:ext cx="0" cy="0"/>
          <a:chOff x="0" y="0"/>
          <a:chExt cx="0" cy="0"/>
        </a:xfrm>
      </p:grpSpPr>
      <p:pic>
        <p:nvPicPr>
          <p:cNvPr id="3" name="Afbeelding 2" descr="Afbeelding met kunst&#10;&#10;Door AI gegenereerde inhoud is mogelijk onjuist.">
            <a:extLst>
              <a:ext uri="{FF2B5EF4-FFF2-40B4-BE49-F238E27FC236}">
                <a16:creationId xmlns:a16="http://schemas.microsoft.com/office/drawing/2014/main" id="{E9110FBB-C517-0E48-3D05-5DB5AC07F0B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79" cy="6857989"/>
          </a:xfrm>
          <a:prstGeom prst="rect">
            <a:avLst/>
          </a:prstGeom>
        </p:spPr>
      </p:pic>
    </p:spTree>
    <p:extLst>
      <p:ext uri="{BB962C8B-B14F-4D97-AF65-F5344CB8AC3E}">
        <p14:creationId xmlns:p14="http://schemas.microsoft.com/office/powerpoint/2010/main" val="1023015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9875D-6DC0-8191-999B-553C230B805E}"/>
              </a:ext>
            </a:extLst>
          </p:cNvPr>
          <p:cNvSpPr>
            <a:spLocks noGrp="1"/>
          </p:cNvSpPr>
          <p:nvPr>
            <p:ph type="title"/>
          </p:nvPr>
        </p:nvSpPr>
        <p:spPr/>
        <p:txBody>
          <a:bodyPr/>
          <a:lstStyle/>
          <a:p>
            <a:r>
              <a:rPr lang="nl-NL" dirty="0"/>
              <a:t>EVRM en 6 juni arresten: HR (704)</a:t>
            </a:r>
          </a:p>
        </p:txBody>
      </p:sp>
      <p:sp>
        <p:nvSpPr>
          <p:cNvPr id="3" name="Tijdelijke aanduiding voor inhoud 2">
            <a:extLst>
              <a:ext uri="{FF2B5EF4-FFF2-40B4-BE49-F238E27FC236}">
                <a16:creationId xmlns:a16="http://schemas.microsoft.com/office/drawing/2014/main" id="{EFBB0745-CC7B-8701-34CD-329597D415BF}"/>
              </a:ext>
            </a:extLst>
          </p:cNvPr>
          <p:cNvSpPr>
            <a:spLocks noGrp="1"/>
          </p:cNvSpPr>
          <p:nvPr>
            <p:ph idx="1"/>
          </p:nvPr>
        </p:nvSpPr>
        <p:spPr/>
        <p:txBody>
          <a:bodyPr/>
          <a:lstStyle/>
          <a:p>
            <a:pPr marL="0" indent="0">
              <a:buNone/>
            </a:pPr>
            <a:r>
              <a:rPr lang="nl-NL" dirty="0">
                <a:latin typeface="Aptos" panose="020B0004020202020204" pitchFamily="34" charset="0"/>
              </a:rPr>
              <a:t>5.3.7: In overeenstemming met de beslissing van de Hoge Raad in het arrest van 24 december 2021, moet daarom worden aangenomen dat ook bij degene die door het forfaitaire stelsel van de Herstelwet wordt geconfronteerd met een heffing naar een voordeel uit sparen en beleggen dat hoger is dan het werkelijke rendement, daardoor een schending optreedt van zijn door artikel 1 EP in samenhang met artikel 14 EVRM gewaarborgde rechten. Ook hierbij geldt dat niet van belang is hoe groot het verschil is tussen het forfaitair bepaalde rendement en het werkelijke rendement </a:t>
            </a:r>
          </a:p>
        </p:txBody>
      </p:sp>
    </p:spTree>
    <p:extLst>
      <p:ext uri="{BB962C8B-B14F-4D97-AF65-F5344CB8AC3E}">
        <p14:creationId xmlns:p14="http://schemas.microsoft.com/office/powerpoint/2010/main" val="352877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1844E-1A4A-FE82-5223-528BC56554D6}"/>
              </a:ext>
            </a:extLst>
          </p:cNvPr>
          <p:cNvSpPr>
            <a:spLocks noGrp="1"/>
          </p:cNvSpPr>
          <p:nvPr>
            <p:ph type="title"/>
          </p:nvPr>
        </p:nvSpPr>
        <p:spPr/>
        <p:txBody>
          <a:bodyPr>
            <a:normAutofit/>
          </a:bodyPr>
          <a:lstStyle/>
          <a:p>
            <a:r>
              <a:rPr lang="nl-NL" dirty="0"/>
              <a:t>EVRM (2)</a:t>
            </a:r>
          </a:p>
        </p:txBody>
      </p:sp>
      <p:sp>
        <p:nvSpPr>
          <p:cNvPr id="3" name="Tijdelijke aanduiding voor inhoud 2">
            <a:extLst>
              <a:ext uri="{FF2B5EF4-FFF2-40B4-BE49-F238E27FC236}">
                <a16:creationId xmlns:a16="http://schemas.microsoft.com/office/drawing/2014/main" id="{B4D1BF19-F2A3-C056-AF67-57967BC48291}"/>
              </a:ext>
            </a:extLst>
          </p:cNvPr>
          <p:cNvSpPr>
            <a:spLocks noGrp="1"/>
          </p:cNvSpPr>
          <p:nvPr>
            <p:ph idx="1"/>
          </p:nvPr>
        </p:nvSpPr>
        <p:spPr>
          <a:xfrm>
            <a:off x="700635" y="1444040"/>
            <a:ext cx="11491365" cy="3636088"/>
          </a:xfrm>
        </p:spPr>
        <p:txBody>
          <a:bodyPr>
            <a:noAutofit/>
          </a:bodyPr>
          <a:lstStyle/>
          <a:p>
            <a:r>
              <a:rPr lang="nl-NL" dirty="0">
                <a:latin typeface="Aptos" panose="020B0004020202020204" pitchFamily="34" charset="0"/>
              </a:rPr>
              <a:t>HR sluit voor berekening werkelijk rendement zoveel mogelijk aan bij het rendementsbegrip dat wetgever voor ogen </a:t>
            </a:r>
            <a:r>
              <a:rPr lang="nl-NL">
                <a:latin typeface="Aptos" panose="020B0004020202020204" pitchFamily="34" charset="0"/>
              </a:rPr>
              <a:t>heeft gestaan</a:t>
            </a:r>
            <a:endParaRPr lang="nl-NL" dirty="0">
              <a:latin typeface="Aptos" panose="020B0004020202020204" pitchFamily="34" charset="0"/>
            </a:endParaRPr>
          </a:p>
          <a:p>
            <a:pPr lvl="1"/>
            <a:r>
              <a:rPr lang="nl-NL" sz="2000" dirty="0">
                <a:latin typeface="Aptos" panose="020B0004020202020204" pitchFamily="34" charset="0"/>
              </a:rPr>
              <a:t>Totale vermogen</a:t>
            </a:r>
          </a:p>
          <a:p>
            <a:pPr lvl="1"/>
            <a:r>
              <a:rPr lang="nl-NL" sz="2000" dirty="0">
                <a:latin typeface="Aptos" panose="020B0004020202020204" pitchFamily="34" charset="0"/>
              </a:rPr>
              <a:t>Zonder aftrek </a:t>
            </a:r>
            <a:r>
              <a:rPr lang="nl-NL" sz="2000" dirty="0" err="1">
                <a:latin typeface="Aptos" panose="020B0004020202020204" pitchFamily="34" charset="0"/>
              </a:rPr>
              <a:t>heffingvrij</a:t>
            </a:r>
            <a:r>
              <a:rPr lang="nl-NL" sz="2000" dirty="0">
                <a:latin typeface="Aptos" panose="020B0004020202020204" pitchFamily="34" charset="0"/>
              </a:rPr>
              <a:t> vermogen</a:t>
            </a:r>
          </a:p>
          <a:p>
            <a:pPr lvl="1"/>
            <a:r>
              <a:rPr lang="nl-NL" sz="2000" dirty="0">
                <a:latin typeface="Aptos" panose="020B0004020202020204" pitchFamily="34" charset="0"/>
              </a:rPr>
              <a:t>Saldo van positieve en negatieve resultaten van verschillende vermogensbestanddelen in het desbetreffende jaar</a:t>
            </a:r>
          </a:p>
          <a:p>
            <a:pPr lvl="1"/>
            <a:r>
              <a:rPr lang="nl-NL" sz="2000" dirty="0">
                <a:latin typeface="Aptos" panose="020B0004020202020204" pitchFamily="34" charset="0"/>
              </a:rPr>
              <a:t>Al het vermogen gedurende het jaar</a:t>
            </a:r>
          </a:p>
          <a:p>
            <a:pPr lvl="1"/>
            <a:r>
              <a:rPr lang="nl-NL" sz="2000" dirty="0">
                <a:latin typeface="Aptos" panose="020B0004020202020204" pitchFamily="34" charset="0"/>
              </a:rPr>
              <a:t>Nominale rendement</a:t>
            </a:r>
          </a:p>
          <a:p>
            <a:pPr lvl="1"/>
            <a:r>
              <a:rPr lang="nl-NL" sz="2000" dirty="0">
                <a:latin typeface="Aptos" panose="020B0004020202020204" pitchFamily="34" charset="0"/>
              </a:rPr>
              <a:t>Geen verliesverrekening over de jaargrens omdat dat aansluit bij forfaitaire stelsel</a:t>
            </a:r>
          </a:p>
          <a:p>
            <a:pPr lvl="1"/>
            <a:r>
              <a:rPr lang="nl-NL" sz="2000" dirty="0">
                <a:latin typeface="Aptos" panose="020B0004020202020204" pitchFamily="34" charset="0"/>
              </a:rPr>
              <a:t>Inclusief (on)gerealiseerde waardeveranderingen</a:t>
            </a:r>
          </a:p>
          <a:p>
            <a:pPr lvl="1"/>
            <a:r>
              <a:rPr lang="nl-NL" sz="2000" dirty="0">
                <a:latin typeface="Aptos" panose="020B0004020202020204" pitchFamily="34" charset="0"/>
              </a:rPr>
              <a:t>Geen kosten omdat die ook niet in forfait zitten</a:t>
            </a:r>
          </a:p>
          <a:p>
            <a:pPr lvl="1"/>
            <a:r>
              <a:rPr lang="nl-NL" sz="2000" dirty="0">
                <a:latin typeface="Aptos" panose="020B0004020202020204" pitchFamily="34" charset="0"/>
              </a:rPr>
              <a:t>Maar wel met rentekosten</a:t>
            </a:r>
          </a:p>
          <a:p>
            <a:pPr lvl="1"/>
            <a:endParaRPr lang="nl-NL" sz="2000" dirty="0">
              <a:latin typeface="Aptos" panose="020B0004020202020204" pitchFamily="34" charset="0"/>
            </a:endParaRPr>
          </a:p>
          <a:p>
            <a:endParaRPr lang="nl-NL" dirty="0">
              <a:latin typeface="Aptos" panose="020B0004020202020204" pitchFamily="34" charset="0"/>
            </a:endParaRPr>
          </a:p>
        </p:txBody>
      </p:sp>
    </p:spTree>
    <p:extLst>
      <p:ext uri="{BB962C8B-B14F-4D97-AF65-F5344CB8AC3E}">
        <p14:creationId xmlns:p14="http://schemas.microsoft.com/office/powerpoint/2010/main" val="2401348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B2B7A0C-CB94-2032-C1D0-59947F1241C8}"/>
              </a:ext>
            </a:extLst>
          </p:cNvPr>
          <p:cNvSpPr>
            <a:spLocks noGrp="1"/>
          </p:cNvSpPr>
          <p:nvPr>
            <p:ph type="title"/>
          </p:nvPr>
        </p:nvSpPr>
        <p:spPr/>
        <p:txBody>
          <a:bodyPr/>
          <a:lstStyle/>
          <a:p>
            <a:r>
              <a:rPr lang="nl-NL" dirty="0"/>
              <a:t>Vermogen in eigen gebruik onder </a:t>
            </a:r>
            <a:br>
              <a:rPr lang="nl-NL" dirty="0"/>
            </a:br>
            <a:r>
              <a:rPr lang="nl-NL" dirty="0"/>
              <a:t>Wet werkelijk Rendement</a:t>
            </a:r>
          </a:p>
        </p:txBody>
      </p:sp>
      <p:sp>
        <p:nvSpPr>
          <p:cNvPr id="5" name="Tijdelijke aanduiding voor inhoud 4">
            <a:extLst>
              <a:ext uri="{FF2B5EF4-FFF2-40B4-BE49-F238E27FC236}">
                <a16:creationId xmlns:a16="http://schemas.microsoft.com/office/drawing/2014/main" id="{2E58A28C-F15F-89F1-CA42-F379D490EBAA}"/>
              </a:ext>
            </a:extLst>
          </p:cNvPr>
          <p:cNvSpPr>
            <a:spLocks noGrp="1"/>
          </p:cNvSpPr>
          <p:nvPr>
            <p:ph idx="1"/>
          </p:nvPr>
        </p:nvSpPr>
        <p:spPr/>
        <p:txBody>
          <a:bodyPr>
            <a:noAutofit/>
          </a:bodyPr>
          <a:lstStyle/>
          <a:p>
            <a:r>
              <a:rPr lang="nl-NL" dirty="0">
                <a:latin typeface="Aptos" panose="020B0004020202020204" pitchFamily="34" charset="0"/>
              </a:rPr>
              <a:t>Voor de tweede eigen woning het volgende voorstel:</a:t>
            </a:r>
          </a:p>
          <a:p>
            <a:pPr lvl="1"/>
            <a:r>
              <a:rPr lang="nl-NL" sz="2000" dirty="0">
                <a:latin typeface="Aptos" panose="020B0004020202020204" pitchFamily="34" charset="0"/>
              </a:rPr>
              <a:t>Indien volledig eigen gebruik (d.w.z. &gt; 90%): vastgoedbijtelling ad 2,65%</a:t>
            </a:r>
          </a:p>
          <a:p>
            <a:pPr lvl="1"/>
            <a:r>
              <a:rPr lang="nl-NL" sz="2000" dirty="0">
                <a:latin typeface="Aptos" panose="020B0004020202020204" pitchFamily="34" charset="0"/>
              </a:rPr>
              <a:t>Indien gemengd gebruik: hoogste van werkelijke inkomsten en 2,65%</a:t>
            </a:r>
          </a:p>
          <a:p>
            <a:pPr lvl="1"/>
            <a:r>
              <a:rPr lang="nl-NL" sz="2000" dirty="0">
                <a:latin typeface="Aptos" panose="020B0004020202020204" pitchFamily="34" charset="0"/>
              </a:rPr>
              <a:t>Indien volledig verhuur aan derden: werkelijke rendement</a:t>
            </a:r>
          </a:p>
          <a:p>
            <a:pPr lvl="1"/>
            <a:endParaRPr lang="nl-NL" sz="2000" dirty="0">
              <a:latin typeface="Aptos" panose="020B0004020202020204" pitchFamily="34" charset="0"/>
            </a:endParaRPr>
          </a:p>
          <a:p>
            <a:endParaRPr lang="nl-NL" sz="2000" dirty="0">
              <a:latin typeface="Aptos" panose="020B0004020202020204" pitchFamily="34" charset="0"/>
            </a:endParaRPr>
          </a:p>
        </p:txBody>
      </p:sp>
    </p:spTree>
    <p:extLst>
      <p:ext uri="{BB962C8B-B14F-4D97-AF65-F5344CB8AC3E}">
        <p14:creationId xmlns:p14="http://schemas.microsoft.com/office/powerpoint/2010/main" val="3398264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94BD1-5919-36B5-8996-A520F46F44D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2B09C55-9002-2EEF-E17E-A20386971BD6}"/>
              </a:ext>
            </a:extLst>
          </p:cNvPr>
          <p:cNvSpPr>
            <a:spLocks noGrp="1"/>
          </p:cNvSpPr>
          <p:nvPr>
            <p:ph type="title"/>
          </p:nvPr>
        </p:nvSpPr>
        <p:spPr/>
        <p:txBody>
          <a:bodyPr/>
          <a:lstStyle/>
          <a:p>
            <a:r>
              <a:rPr lang="nl-NL" dirty="0"/>
              <a:t>Vermogen in eigen gebruik onder </a:t>
            </a:r>
            <a:br>
              <a:rPr lang="nl-NL" dirty="0"/>
            </a:br>
            <a:r>
              <a:rPr lang="nl-NL" dirty="0"/>
              <a:t>Wet werkelijk Rendement</a:t>
            </a:r>
          </a:p>
        </p:txBody>
      </p:sp>
      <p:sp>
        <p:nvSpPr>
          <p:cNvPr id="5" name="Tijdelijke aanduiding voor inhoud 4">
            <a:extLst>
              <a:ext uri="{FF2B5EF4-FFF2-40B4-BE49-F238E27FC236}">
                <a16:creationId xmlns:a16="http://schemas.microsoft.com/office/drawing/2014/main" id="{6151CA3C-7436-4A02-A7AB-4285C0312784}"/>
              </a:ext>
            </a:extLst>
          </p:cNvPr>
          <p:cNvSpPr>
            <a:spLocks noGrp="1"/>
          </p:cNvSpPr>
          <p:nvPr>
            <p:ph idx="1"/>
          </p:nvPr>
        </p:nvSpPr>
        <p:spPr/>
        <p:txBody>
          <a:bodyPr>
            <a:noAutofit/>
          </a:bodyPr>
          <a:lstStyle/>
          <a:p>
            <a:r>
              <a:rPr lang="nl-NL" dirty="0">
                <a:latin typeface="Aptos" panose="020B0004020202020204" pitchFamily="34" charset="0"/>
              </a:rPr>
              <a:t>Vraag: </a:t>
            </a:r>
          </a:p>
          <a:p>
            <a:pPr lvl="1"/>
            <a:r>
              <a:rPr lang="nl-NL" sz="2000" dirty="0">
                <a:latin typeface="Aptos" panose="020B0004020202020204" pitchFamily="34" charset="0"/>
              </a:rPr>
              <a:t>Is het (on)terecht een voordeel voor eigen gebruik in aanmerking te nemen</a:t>
            </a:r>
          </a:p>
          <a:p>
            <a:pPr lvl="2"/>
            <a:r>
              <a:rPr lang="nl-NL" sz="2000" dirty="0">
                <a:latin typeface="Aptos" panose="020B0004020202020204" pitchFamily="34" charset="0"/>
              </a:rPr>
              <a:t>Vastgoedbijtelling hoger dan voor eigen woning (0,35% en 2,35%)</a:t>
            </a:r>
          </a:p>
          <a:p>
            <a:pPr lvl="2"/>
            <a:r>
              <a:rPr lang="nl-NL" sz="2000" dirty="0">
                <a:latin typeface="Aptos" panose="020B0004020202020204" pitchFamily="34" charset="0"/>
              </a:rPr>
              <a:t>Hypotheekrente en canon in box 3 niet aftrekbaar bij vastgoedbijtelling</a:t>
            </a:r>
          </a:p>
          <a:p>
            <a:pPr lvl="2"/>
            <a:r>
              <a:rPr lang="nl-NL" sz="2000" dirty="0">
                <a:latin typeface="Aptos" panose="020B0004020202020204" pitchFamily="34" charset="0"/>
              </a:rPr>
              <a:t>Verhouding roerende zaken</a:t>
            </a:r>
          </a:p>
          <a:p>
            <a:pPr lvl="1"/>
            <a:r>
              <a:rPr lang="nl-NL" sz="2000" dirty="0">
                <a:latin typeface="Aptos" panose="020B0004020202020204" pitchFamily="34" charset="0"/>
              </a:rPr>
              <a:t>Stel men doet dit, is dat dan in overeenstemming met EVRM????</a:t>
            </a:r>
          </a:p>
        </p:txBody>
      </p:sp>
    </p:spTree>
    <p:extLst>
      <p:ext uri="{BB962C8B-B14F-4D97-AF65-F5344CB8AC3E}">
        <p14:creationId xmlns:p14="http://schemas.microsoft.com/office/powerpoint/2010/main" val="183981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Tijdelijke aanduiding voor inhoud 12" descr="Afbeelding met kunst&#10;&#10;Door AI gegenereerde inhoud is mogelijk onjuist.">
            <a:extLst>
              <a:ext uri="{FF2B5EF4-FFF2-40B4-BE49-F238E27FC236}">
                <a16:creationId xmlns:a16="http://schemas.microsoft.com/office/drawing/2014/main" id="{88C309A8-3469-8E59-0695-56FD0B5B434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 y="10"/>
            <a:ext cx="12191979" cy="6857989"/>
          </a:xfrm>
          <a:prstGeom prst="rect">
            <a:avLst/>
          </a:prstGeom>
        </p:spPr>
      </p:pic>
    </p:spTree>
    <p:extLst>
      <p:ext uri="{BB962C8B-B14F-4D97-AF65-F5344CB8AC3E}">
        <p14:creationId xmlns:p14="http://schemas.microsoft.com/office/powerpoint/2010/main" val="2357435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BA6186E7-6FEF-3058-B49C-C2DB85D47E7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892" b="13838"/>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612349FF-7742-42ED-ADF3-238B5DDD1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37318"/>
            <a:ext cx="12188952" cy="2620682"/>
          </a:xfrm>
          <a:prstGeom prst="rect">
            <a:avLst/>
          </a:prstGeom>
          <a:gradFill>
            <a:gsLst>
              <a:gs pos="42000">
                <a:srgbClr val="000000">
                  <a:alpha val="14000"/>
                </a:srgbClr>
              </a:gs>
              <a:gs pos="0">
                <a:srgbClr val="000000">
                  <a:alpha val="0"/>
                </a:srgbClr>
              </a:gs>
              <a:gs pos="100000">
                <a:srgbClr val="000000">
                  <a:alpha val="3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835B3B-6D73-48FF-15AF-B9814D4C90EA}"/>
              </a:ext>
            </a:extLst>
          </p:cNvPr>
          <p:cNvSpPr>
            <a:spLocks noGrp="1"/>
          </p:cNvSpPr>
          <p:nvPr>
            <p:ph type="title"/>
          </p:nvPr>
        </p:nvSpPr>
        <p:spPr>
          <a:xfrm>
            <a:off x="705158" y="5528235"/>
            <a:ext cx="10696574" cy="770964"/>
          </a:xfrm>
        </p:spPr>
        <p:txBody>
          <a:bodyPr vert="horz" lIns="91440" tIns="45720" rIns="91440" bIns="45720" rtlCol="0" anchor="b">
            <a:normAutofit/>
          </a:bodyPr>
          <a:lstStyle/>
          <a:p>
            <a:endParaRPr lang="en-US">
              <a:solidFill>
                <a:srgbClr val="FFFFFF"/>
              </a:solidFill>
            </a:endParaRPr>
          </a:p>
        </p:txBody>
      </p:sp>
    </p:spTree>
    <p:extLst>
      <p:ext uri="{BB962C8B-B14F-4D97-AF65-F5344CB8AC3E}">
        <p14:creationId xmlns:p14="http://schemas.microsoft.com/office/powerpoint/2010/main" val="14692039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2954F2-D7FC-C8DD-194C-1ED66D271A2E}"/>
              </a:ext>
            </a:extLst>
          </p:cNvPr>
          <p:cNvSpPr>
            <a:spLocks noGrp="1"/>
          </p:cNvSpPr>
          <p:nvPr>
            <p:ph type="title"/>
          </p:nvPr>
        </p:nvSpPr>
        <p:spPr/>
        <p:txBody>
          <a:bodyPr/>
          <a:lstStyle/>
          <a:p>
            <a:r>
              <a:rPr lang="nl-NL" dirty="0"/>
              <a:t>Box 3: een overzicht</a:t>
            </a:r>
          </a:p>
        </p:txBody>
      </p:sp>
      <p:sp>
        <p:nvSpPr>
          <p:cNvPr id="7" name="Content Placeholder 6">
            <a:extLst>
              <a:ext uri="{FF2B5EF4-FFF2-40B4-BE49-F238E27FC236}">
                <a16:creationId xmlns:a16="http://schemas.microsoft.com/office/drawing/2014/main" id="{2D558B9D-797A-6793-D6C0-8BD5DE15AF3E}"/>
              </a:ext>
            </a:extLst>
          </p:cNvPr>
          <p:cNvSpPr>
            <a:spLocks noGrp="1"/>
          </p:cNvSpPr>
          <p:nvPr>
            <p:ph idx="1"/>
          </p:nvPr>
        </p:nvSpPr>
        <p:spPr>
          <a:xfrm>
            <a:off x="700635" y="1752605"/>
            <a:ext cx="11338965" cy="4372557"/>
          </a:xfrm>
        </p:spPr>
        <p:txBody>
          <a:bodyPr>
            <a:noAutofit/>
          </a:bodyPr>
          <a:lstStyle/>
          <a:p>
            <a:pPr marL="342900" lvl="0" indent="-342900">
              <a:lnSpc>
                <a:spcPct val="115000"/>
              </a:lnSpc>
              <a:spcAft>
                <a:spcPts val="800"/>
              </a:spcAft>
              <a:buFont typeface="+mj-lt"/>
              <a:buAutoNum type="arabicPeriod"/>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Tot en met 2016</a:t>
            </a:r>
            <a:r>
              <a:rPr lang="nl-NL" kern="100" dirty="0">
                <a:effectLst/>
                <a:latin typeface="Aptos" panose="020B0004020202020204" pitchFamily="34" charset="0"/>
                <a:ea typeface="Aptos" panose="020B0004020202020204" pitchFamily="34" charset="0"/>
                <a:cs typeface="Times New Roman" panose="02020603050405020304" pitchFamily="18" charset="0"/>
              </a:rPr>
              <a:t>: De Hoge Raad oordeelde in 2019 dat de vermogensrendementsheffing mogelijk inbreuk maakte op fundamentele vrijheden, maar er was </a:t>
            </a:r>
            <a:r>
              <a:rPr lang="nl-NL"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geen directe noodzaak tot compensatie</a:t>
            </a:r>
            <a:r>
              <a:rPr lang="nl-NL"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Font typeface="+mj-lt"/>
              <a:buAutoNum type="arabicPeriod"/>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2017 tot en met 2022</a:t>
            </a:r>
            <a:r>
              <a:rPr lang="nl-NL" kern="100" dirty="0">
                <a:effectLst/>
                <a:latin typeface="Aptos" panose="020B0004020202020204" pitchFamily="34" charset="0"/>
                <a:ea typeface="Aptos" panose="020B0004020202020204" pitchFamily="34" charset="0"/>
                <a:cs typeface="Times New Roman" panose="02020603050405020304" pitchFamily="18" charset="0"/>
              </a:rPr>
              <a:t>: Het systeem werd aangepast naar een fictief rendement op basis van de veronderstelde vermogensmix. De Hoge Raad oordeelde dat dit systeem onhoudbaar is en </a:t>
            </a:r>
            <a:r>
              <a:rPr lang="nl-NL"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rechtsherstel moest plaatsvinden op basis van werkelijk rendement</a:t>
            </a:r>
            <a:r>
              <a:rPr lang="nl-NL" kern="100" dirty="0">
                <a:effectLst/>
                <a:latin typeface="Aptos" panose="020B0004020202020204" pitchFamily="34" charset="0"/>
                <a:ea typeface="Aptos" panose="020B0004020202020204" pitchFamily="34" charset="0"/>
                <a:cs typeface="Times New Roman" panose="02020603050405020304" pitchFamily="18" charset="0"/>
              </a:rPr>
              <a:t>.</a:t>
            </a:r>
          </a:p>
          <a:p>
            <a:pPr marL="342900" lvl="0" indent="-342900">
              <a:lnSpc>
                <a:spcPct val="115000"/>
              </a:lnSpc>
              <a:spcAft>
                <a:spcPts val="800"/>
              </a:spcAft>
              <a:buFont typeface="+mj-lt"/>
              <a:buAutoNum type="arabicPeriod"/>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2023 tot en met 2027</a:t>
            </a:r>
            <a:r>
              <a:rPr lang="nl-NL" kern="100" dirty="0">
                <a:effectLst/>
                <a:latin typeface="Aptos" panose="020B0004020202020204" pitchFamily="34" charset="0"/>
                <a:ea typeface="Aptos" panose="020B0004020202020204" pitchFamily="34" charset="0"/>
                <a:cs typeface="Times New Roman" panose="02020603050405020304" pitchFamily="18" charset="0"/>
              </a:rPr>
              <a:t>: Overbruggende wetgeving werd ingevoerd, waarbij belasting wordt geheven op basis van de forfaitaire spaarvariant. De Hoge Raad oordeelde dat dit systeem ook onhoudbaar is en </a:t>
            </a:r>
            <a:r>
              <a:rPr lang="nl-NL"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rechtsherstel moest plaatsvinden op basis van werkelijk rendement</a:t>
            </a:r>
            <a:r>
              <a:rPr lang="nl-NL" kern="100" dirty="0">
                <a:effectLst/>
                <a:latin typeface="Aptos" panose="020B0004020202020204" pitchFamily="34" charset="0"/>
                <a:ea typeface="Aptos" panose="020B0004020202020204" pitchFamily="34" charset="0"/>
                <a:cs typeface="Times New Roman" panose="02020603050405020304" pitchFamily="18" charset="0"/>
              </a:rPr>
              <a:t>.</a:t>
            </a:r>
          </a:p>
          <a:p>
            <a:pPr marL="342900" indent="-342900">
              <a:buFont typeface="+mj-lt"/>
              <a:buAutoNum type="arabicPeriod"/>
            </a:pPr>
            <a:r>
              <a:rPr lang="nl-NL" b="1" dirty="0">
                <a:effectLst/>
                <a:latin typeface="Aptos" panose="020B0004020202020204" pitchFamily="34" charset="0"/>
                <a:ea typeface="Aptos" panose="020B0004020202020204" pitchFamily="34" charset="0"/>
                <a:cs typeface="Times New Roman" panose="02020603050405020304" pitchFamily="18" charset="0"/>
              </a:rPr>
              <a:t>Vanaf 2028</a:t>
            </a:r>
            <a:r>
              <a:rPr lang="nl-NL" dirty="0">
                <a:effectLst/>
                <a:latin typeface="Aptos" panose="020B0004020202020204" pitchFamily="34" charset="0"/>
                <a:ea typeface="Aptos" panose="020B0004020202020204" pitchFamily="34" charset="0"/>
                <a:cs typeface="Times New Roman" panose="02020603050405020304" pitchFamily="18" charset="0"/>
              </a:rPr>
              <a:t>: Er wordt een nieuw box 3-stelsel voorbereid dat uitgaat van het </a:t>
            </a:r>
            <a:r>
              <a:rPr lang="nl-NL"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belasten van werkelijke rendementen inclusief een combinatie van vermogensaanwas- en vermogenswinstsysteem</a:t>
            </a:r>
            <a:r>
              <a:rPr lang="nl-NL" dirty="0">
                <a:effectLst/>
                <a:latin typeface="Aptos" panose="020B0004020202020204" pitchFamily="34" charset="0"/>
                <a:ea typeface="Aptos" panose="020B0004020202020204" pitchFamily="34" charset="0"/>
                <a:cs typeface="Times New Roman" panose="02020603050405020304" pitchFamily="18" charset="0"/>
              </a:rPr>
              <a:t>.</a:t>
            </a:r>
            <a:endParaRPr lang="nl-NL" dirty="0"/>
          </a:p>
        </p:txBody>
      </p:sp>
    </p:spTree>
    <p:extLst>
      <p:ext uri="{BB962C8B-B14F-4D97-AF65-F5344CB8AC3E}">
        <p14:creationId xmlns:p14="http://schemas.microsoft.com/office/powerpoint/2010/main" val="209460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DA9D08-2D3B-9C9E-7C9F-2359C66C0312}"/>
              </a:ext>
            </a:extLst>
          </p:cNvPr>
          <p:cNvSpPr>
            <a:spLocks noGrp="1"/>
          </p:cNvSpPr>
          <p:nvPr>
            <p:ph type="title"/>
          </p:nvPr>
        </p:nvSpPr>
        <p:spPr/>
        <p:txBody>
          <a:bodyPr/>
          <a:lstStyle/>
          <a:p>
            <a:r>
              <a:rPr lang="nl-NL" dirty="0"/>
              <a:t>Stand van zaken MB+</a:t>
            </a:r>
          </a:p>
        </p:txBody>
      </p:sp>
      <p:sp>
        <p:nvSpPr>
          <p:cNvPr id="3" name="Tijdelijke aanduiding voor inhoud 2">
            <a:extLst>
              <a:ext uri="{FF2B5EF4-FFF2-40B4-BE49-F238E27FC236}">
                <a16:creationId xmlns:a16="http://schemas.microsoft.com/office/drawing/2014/main" id="{D04F755B-8DF5-A3E6-7AF5-C6785F3576A7}"/>
              </a:ext>
            </a:extLst>
          </p:cNvPr>
          <p:cNvSpPr>
            <a:spLocks noGrp="1"/>
          </p:cNvSpPr>
          <p:nvPr>
            <p:ph idx="1"/>
          </p:nvPr>
        </p:nvSpPr>
        <p:spPr/>
        <p:txBody>
          <a:bodyPr/>
          <a:lstStyle/>
          <a:p>
            <a:r>
              <a:rPr lang="nl-NL" dirty="0">
                <a:latin typeface="Aptos" panose="020B0004020202020204" pitchFamily="34" charset="0"/>
              </a:rPr>
              <a:t>Betreft de groep niet-bezwaarmakers die geen ambtshalve vermindering krijgen.</a:t>
            </a:r>
          </a:p>
          <a:p>
            <a:r>
              <a:rPr lang="nl-NL" dirty="0">
                <a:latin typeface="Aptos" panose="020B0004020202020204" pitchFamily="34" charset="0"/>
              </a:rPr>
              <a:t>Indien in hoogste instantie toegekend, volgt vermindering. Tegen die vermindering kan dan bezwaar worden ingesteld als men het niet eens is met de berekening werkelijk rendement. </a:t>
            </a:r>
          </a:p>
          <a:p>
            <a:r>
              <a:rPr lang="nl-NL" dirty="0">
                <a:latin typeface="Aptos" panose="020B0004020202020204" pitchFamily="34" charset="0"/>
              </a:rPr>
              <a:t>Beroep- en verweerschriften zijn ingediend.</a:t>
            </a:r>
          </a:p>
          <a:p>
            <a:r>
              <a:rPr lang="nl-NL" dirty="0">
                <a:latin typeface="Aptos" panose="020B0004020202020204" pitchFamily="34" charset="0"/>
              </a:rPr>
              <a:t>Uitnodigingen voor eerste zittingen zijn ontvangen.</a:t>
            </a:r>
          </a:p>
          <a:p>
            <a:r>
              <a:rPr lang="nl-NL" dirty="0" err="1">
                <a:latin typeface="Aptos" panose="020B0004020202020204" pitchFamily="34" charset="0"/>
              </a:rPr>
              <a:t>To</a:t>
            </a:r>
            <a:r>
              <a:rPr lang="nl-NL" dirty="0">
                <a:latin typeface="Aptos" panose="020B0004020202020204" pitchFamily="34" charset="0"/>
              </a:rPr>
              <a:t> </a:t>
            </a:r>
            <a:r>
              <a:rPr lang="nl-NL" dirty="0" err="1">
                <a:latin typeface="Aptos" panose="020B0004020202020204" pitchFamily="34" charset="0"/>
              </a:rPr>
              <a:t>be</a:t>
            </a:r>
            <a:r>
              <a:rPr lang="nl-NL" dirty="0">
                <a:latin typeface="Aptos" panose="020B0004020202020204" pitchFamily="34" charset="0"/>
              </a:rPr>
              <a:t> </a:t>
            </a:r>
            <a:r>
              <a:rPr lang="nl-NL" dirty="0" err="1">
                <a:latin typeface="Aptos" panose="020B0004020202020204" pitchFamily="34" charset="0"/>
              </a:rPr>
              <a:t>continued</a:t>
            </a:r>
            <a:r>
              <a:rPr lang="nl-NL" dirty="0">
                <a:latin typeface="Aptos" panose="020B0004020202020204" pitchFamily="34" charset="0"/>
              </a:rPr>
              <a:t>.</a:t>
            </a:r>
          </a:p>
        </p:txBody>
      </p:sp>
    </p:spTree>
    <p:extLst>
      <p:ext uri="{BB962C8B-B14F-4D97-AF65-F5344CB8AC3E}">
        <p14:creationId xmlns:p14="http://schemas.microsoft.com/office/powerpoint/2010/main" val="3925564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34A2A-7DA9-9DB2-0AB6-71BEF60ED12D}"/>
            </a:ext>
          </a:extLst>
        </p:cNvPr>
        <p:cNvGrpSpPr/>
        <p:nvPr/>
      </p:nvGrpSpPr>
      <p:grpSpPr>
        <a:xfrm>
          <a:off x="0" y="0"/>
          <a:ext cx="0" cy="0"/>
          <a:chOff x="0" y="0"/>
          <a:chExt cx="0" cy="0"/>
        </a:xfrm>
      </p:grpSpPr>
      <p:pic>
        <p:nvPicPr>
          <p:cNvPr id="3" name="Afbeelding 2" descr="Afbeelding met kunst&#10;&#10;Door AI gegenereerde inhoud is mogelijk onjuist.">
            <a:extLst>
              <a:ext uri="{FF2B5EF4-FFF2-40B4-BE49-F238E27FC236}">
                <a16:creationId xmlns:a16="http://schemas.microsoft.com/office/drawing/2014/main" id="{9C7F48B6-15D8-5EC6-DB66-9E4BE0F888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79" cy="6857989"/>
          </a:xfrm>
          <a:prstGeom prst="rect">
            <a:avLst/>
          </a:prstGeom>
        </p:spPr>
      </p:pic>
    </p:spTree>
    <p:extLst>
      <p:ext uri="{BB962C8B-B14F-4D97-AF65-F5344CB8AC3E}">
        <p14:creationId xmlns:p14="http://schemas.microsoft.com/office/powerpoint/2010/main" val="3687548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FEB846-BBC8-8115-5261-432DE884C9EA}"/>
              </a:ext>
            </a:extLst>
          </p:cNvPr>
          <p:cNvSpPr>
            <a:spLocks noGrp="1"/>
          </p:cNvSpPr>
          <p:nvPr>
            <p:ph type="title"/>
          </p:nvPr>
        </p:nvSpPr>
        <p:spPr/>
        <p:txBody>
          <a:bodyPr/>
          <a:lstStyle/>
          <a:p>
            <a:r>
              <a:rPr lang="nl-NL" dirty="0"/>
              <a:t>wetsvoorstel Tegenbewijsregeling </a:t>
            </a:r>
            <a:br>
              <a:rPr lang="nl-NL" dirty="0"/>
            </a:br>
            <a:r>
              <a:rPr lang="nl-NL" dirty="0"/>
              <a:t>box 3</a:t>
            </a:r>
          </a:p>
        </p:txBody>
      </p:sp>
      <p:sp>
        <p:nvSpPr>
          <p:cNvPr id="3" name="Tijdelijke aanduiding voor inhoud 2">
            <a:extLst>
              <a:ext uri="{FF2B5EF4-FFF2-40B4-BE49-F238E27FC236}">
                <a16:creationId xmlns:a16="http://schemas.microsoft.com/office/drawing/2014/main" id="{432DA850-3B28-7021-804D-794224E5309B}"/>
              </a:ext>
            </a:extLst>
          </p:cNvPr>
          <p:cNvSpPr>
            <a:spLocks noGrp="1"/>
          </p:cNvSpPr>
          <p:nvPr>
            <p:ph idx="1"/>
          </p:nvPr>
        </p:nvSpPr>
        <p:spPr/>
        <p:txBody>
          <a:bodyPr>
            <a:noAutofit/>
          </a:bodyPr>
          <a:lstStyle/>
          <a:p>
            <a:r>
              <a:rPr lang="nl-NL" dirty="0">
                <a:latin typeface="Aptos" panose="020B0004020202020204" pitchFamily="34" charset="0"/>
              </a:rPr>
              <a:t>Wetsvoorstel biedt mogelijkheid om werkelijke rendementen aan te tonen.</a:t>
            </a:r>
          </a:p>
          <a:p>
            <a:r>
              <a:rPr lang="nl-NL" dirty="0">
                <a:latin typeface="Aptos" panose="020B0004020202020204" pitchFamily="34" charset="0"/>
              </a:rPr>
              <a:t>Vuistregels Hoge Raad dienen als basis.</a:t>
            </a:r>
          </a:p>
          <a:p>
            <a:r>
              <a:rPr lang="nl-NL" dirty="0">
                <a:latin typeface="Aptos" panose="020B0004020202020204" pitchFamily="34" charset="0"/>
              </a:rPr>
              <a:t>Aanvulling op de Wet rechtsherstel box 3 (vanaf 2023) en geldig tot invoering nieuwe stelsel (2028?).</a:t>
            </a:r>
          </a:p>
          <a:p>
            <a:endParaRPr lang="nl-NL" dirty="0">
              <a:latin typeface="Aptos" panose="020B0004020202020204" pitchFamily="34" charset="0"/>
            </a:endParaRPr>
          </a:p>
          <a:p>
            <a:endParaRPr lang="nl-NL" dirty="0">
              <a:latin typeface="Aptos" panose="020B0004020202020204" pitchFamily="34" charset="0"/>
            </a:endParaRPr>
          </a:p>
        </p:txBody>
      </p:sp>
    </p:spTree>
    <p:extLst>
      <p:ext uri="{BB962C8B-B14F-4D97-AF65-F5344CB8AC3E}">
        <p14:creationId xmlns:p14="http://schemas.microsoft.com/office/powerpoint/2010/main" val="198654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05775-310C-0D71-C40C-D6ED7199253D}"/>
              </a:ext>
            </a:extLst>
          </p:cNvPr>
          <p:cNvSpPr>
            <a:spLocks noGrp="1"/>
          </p:cNvSpPr>
          <p:nvPr>
            <p:ph type="title"/>
          </p:nvPr>
        </p:nvSpPr>
        <p:spPr/>
        <p:txBody>
          <a:bodyPr/>
          <a:lstStyle/>
          <a:p>
            <a:r>
              <a:rPr lang="nl-NL" dirty="0"/>
              <a:t>Wet tegenbewijsregeling vanaf 2017</a:t>
            </a:r>
          </a:p>
        </p:txBody>
      </p:sp>
      <p:sp>
        <p:nvSpPr>
          <p:cNvPr id="3" name="Tijdelijke aanduiding voor inhoud 2">
            <a:extLst>
              <a:ext uri="{FF2B5EF4-FFF2-40B4-BE49-F238E27FC236}">
                <a16:creationId xmlns:a16="http://schemas.microsoft.com/office/drawing/2014/main" id="{5A9CF726-3190-7D39-6ACD-E47A32ECB4F7}"/>
              </a:ext>
            </a:extLst>
          </p:cNvPr>
          <p:cNvSpPr>
            <a:spLocks noGrp="1"/>
          </p:cNvSpPr>
          <p:nvPr>
            <p:ph idx="1"/>
          </p:nvPr>
        </p:nvSpPr>
        <p:spPr/>
        <p:txBody>
          <a:bodyPr>
            <a:normAutofit fontScale="92500" lnSpcReduction="10000"/>
          </a:bodyPr>
          <a:lstStyle/>
          <a:p>
            <a:r>
              <a:rPr lang="nl-NL" dirty="0">
                <a:latin typeface="Aptos" panose="020B0004020202020204" pitchFamily="34" charset="0"/>
              </a:rPr>
              <a:t>RvS geeft aan dat wetgever maar beperkte ruimte zou hebben tot aanpassing. Maar adviseert die ruimte wel te nemen.</a:t>
            </a:r>
          </a:p>
          <a:p>
            <a:pPr lvl="1"/>
            <a:r>
              <a:rPr lang="nl-NL" sz="2000" dirty="0">
                <a:latin typeface="Aptos" panose="020B0004020202020204" pitchFamily="34" charset="0"/>
              </a:rPr>
              <a:t>Kostenaftrek toestaan?</a:t>
            </a:r>
          </a:p>
          <a:p>
            <a:pPr lvl="1"/>
            <a:r>
              <a:rPr lang="nl-NL" sz="2000" dirty="0">
                <a:latin typeface="Aptos" panose="020B0004020202020204" pitchFamily="34" charset="0"/>
              </a:rPr>
              <a:t>Wel verliesverrekening?</a:t>
            </a:r>
          </a:p>
          <a:p>
            <a:pPr lvl="1"/>
            <a:r>
              <a:rPr lang="nl-NL" sz="2000" dirty="0">
                <a:latin typeface="Aptos" panose="020B0004020202020204" pitchFamily="34" charset="0"/>
              </a:rPr>
              <a:t>Bij berekening werkelijk rendement geen rekening houden met heffingvrij vermogen</a:t>
            </a:r>
          </a:p>
          <a:p>
            <a:r>
              <a:rPr lang="nl-NL" dirty="0">
                <a:latin typeface="Aptos" panose="020B0004020202020204" pitchFamily="34" charset="0"/>
              </a:rPr>
              <a:t>Raad van State uit ook bezwaren over uitvoerbaarheid en risico op fouten.</a:t>
            </a:r>
          </a:p>
          <a:p>
            <a:pPr lvl="1"/>
            <a:r>
              <a:rPr lang="nl-NL" dirty="0">
                <a:latin typeface="Aptos" panose="020B0004020202020204" pitchFamily="34" charset="0"/>
              </a:rPr>
              <a:t>Voorbeeld: waardering eigen gebruik van onroerende zaken</a:t>
            </a:r>
          </a:p>
          <a:p>
            <a:r>
              <a:rPr lang="nl-NL" dirty="0">
                <a:latin typeface="Aptos" panose="020B0004020202020204" pitchFamily="34" charset="0"/>
              </a:rPr>
              <a:t>Tweede Kamer uit kritiek, vooral over particuliere vastgoedbeleggers.</a:t>
            </a:r>
          </a:p>
          <a:p>
            <a:r>
              <a:rPr lang="nl-NL" dirty="0">
                <a:latin typeface="Aptos" panose="020B0004020202020204" pitchFamily="34" charset="0"/>
              </a:rPr>
              <a:t>Staatssecretaris benadrukt dat regeling voorkomt dat belastingplichtigen teveel betalen.</a:t>
            </a:r>
          </a:p>
          <a:p>
            <a:endParaRPr lang="nl-NL" sz="2200" dirty="0">
              <a:latin typeface="Aptos" panose="020B0004020202020204" pitchFamily="34" charset="0"/>
            </a:endParaRPr>
          </a:p>
        </p:txBody>
      </p:sp>
    </p:spTree>
    <p:extLst>
      <p:ext uri="{BB962C8B-B14F-4D97-AF65-F5344CB8AC3E}">
        <p14:creationId xmlns:p14="http://schemas.microsoft.com/office/powerpoint/2010/main" val="3372392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003D4-B85D-FE16-CA51-D07CB14D01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6A1B2BB-F998-4E58-5734-51FBD7F28E8E}"/>
              </a:ext>
            </a:extLst>
          </p:cNvPr>
          <p:cNvSpPr>
            <a:spLocks noGrp="1"/>
          </p:cNvSpPr>
          <p:nvPr>
            <p:ph type="title"/>
          </p:nvPr>
        </p:nvSpPr>
        <p:spPr/>
        <p:txBody>
          <a:bodyPr/>
          <a:lstStyle/>
          <a:p>
            <a:r>
              <a:rPr lang="nl-NL" dirty="0"/>
              <a:t>wetsvoorstel Tegenbewijsregeling </a:t>
            </a:r>
            <a:br>
              <a:rPr lang="nl-NL" dirty="0"/>
            </a:br>
            <a:r>
              <a:rPr lang="nl-NL" dirty="0"/>
              <a:t>box 3</a:t>
            </a:r>
          </a:p>
        </p:txBody>
      </p:sp>
      <p:sp>
        <p:nvSpPr>
          <p:cNvPr id="3" name="Tijdelijke aanduiding voor inhoud 2">
            <a:extLst>
              <a:ext uri="{FF2B5EF4-FFF2-40B4-BE49-F238E27FC236}">
                <a16:creationId xmlns:a16="http://schemas.microsoft.com/office/drawing/2014/main" id="{22D9098F-A93E-4BF6-799E-EB8BA24B51DF}"/>
              </a:ext>
            </a:extLst>
          </p:cNvPr>
          <p:cNvSpPr>
            <a:spLocks noGrp="1"/>
          </p:cNvSpPr>
          <p:nvPr>
            <p:ph idx="1"/>
          </p:nvPr>
        </p:nvSpPr>
        <p:spPr/>
        <p:txBody>
          <a:bodyPr>
            <a:noAutofit/>
          </a:bodyPr>
          <a:lstStyle/>
          <a:p>
            <a:r>
              <a:rPr lang="nl-NL" dirty="0">
                <a:latin typeface="Aptos" panose="020B0004020202020204" pitchFamily="34" charset="0"/>
              </a:rPr>
              <a:t>Vervolgproces</a:t>
            </a:r>
          </a:p>
          <a:p>
            <a:pPr lvl="1"/>
            <a:r>
              <a:rPr lang="nl-NL" dirty="0">
                <a:latin typeface="Aptos" panose="020B0004020202020204" pitchFamily="34" charset="0"/>
              </a:rPr>
              <a:t>Maart 2025: indiening wetsvoorstel ‘Tegenbewijsregeling box 3’</a:t>
            </a:r>
          </a:p>
          <a:p>
            <a:pPr lvl="1"/>
            <a:r>
              <a:rPr lang="nl-NL" dirty="0">
                <a:latin typeface="Aptos" panose="020B0004020202020204" pitchFamily="34" charset="0"/>
              </a:rPr>
              <a:t>Uiterlijk eind april 2025: indiening wetsvoorstel ‘Werkelijk rendement box 3’</a:t>
            </a:r>
          </a:p>
          <a:p>
            <a:pPr lvl="1"/>
            <a:r>
              <a:rPr lang="nl-NL" dirty="0">
                <a:latin typeface="Aptos" panose="020B0004020202020204" pitchFamily="34" charset="0"/>
              </a:rPr>
              <a:t>Parlementaire behandeling ‘Tegenbewijsregeling box 3’ afronden vóór zomerreces i.v.m. formulier ‘Opgaaf werkelijk rendement’</a:t>
            </a:r>
          </a:p>
          <a:p>
            <a:endParaRPr lang="nl-NL" dirty="0">
              <a:latin typeface="Aptos" panose="020B0004020202020204" pitchFamily="34" charset="0"/>
            </a:endParaRPr>
          </a:p>
        </p:txBody>
      </p:sp>
    </p:spTree>
    <p:extLst>
      <p:ext uri="{BB962C8B-B14F-4D97-AF65-F5344CB8AC3E}">
        <p14:creationId xmlns:p14="http://schemas.microsoft.com/office/powerpoint/2010/main" val="3711733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2" descr="Afbeelding met kunst&#10;&#10;Door AI gegenereerde inhoud is mogelijk onjuist.">
            <a:extLst>
              <a:ext uri="{FF2B5EF4-FFF2-40B4-BE49-F238E27FC236}">
                <a16:creationId xmlns:a16="http://schemas.microsoft.com/office/drawing/2014/main" id="{5AC65970-C361-78BE-C0F5-5D78AE9C5E0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 y="10"/>
            <a:ext cx="12191979" cy="6857989"/>
          </a:xfrm>
          <a:prstGeom prst="rect">
            <a:avLst/>
          </a:prstGeom>
        </p:spPr>
      </p:pic>
    </p:spTree>
    <p:extLst>
      <p:ext uri="{BB962C8B-B14F-4D97-AF65-F5344CB8AC3E}">
        <p14:creationId xmlns:p14="http://schemas.microsoft.com/office/powerpoint/2010/main" val="1066853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122EE-A15F-D475-52D6-9B4B6B4DBF1D}"/>
              </a:ext>
            </a:extLst>
          </p:cNvPr>
          <p:cNvSpPr>
            <a:spLocks noGrp="1"/>
          </p:cNvSpPr>
          <p:nvPr>
            <p:ph type="title"/>
          </p:nvPr>
        </p:nvSpPr>
        <p:spPr/>
        <p:txBody>
          <a:bodyPr/>
          <a:lstStyle/>
          <a:p>
            <a:r>
              <a:rPr lang="nl-NL" dirty="0"/>
              <a:t>Rechtsherstel voor wie?</a:t>
            </a:r>
          </a:p>
        </p:txBody>
      </p:sp>
      <p:sp>
        <p:nvSpPr>
          <p:cNvPr id="3" name="Content Placeholder 2">
            <a:extLst>
              <a:ext uri="{FF2B5EF4-FFF2-40B4-BE49-F238E27FC236}">
                <a16:creationId xmlns:a16="http://schemas.microsoft.com/office/drawing/2014/main" id="{ABEEC66F-1DB4-3A54-27EE-2AF3DFC992FC}"/>
              </a:ext>
            </a:extLst>
          </p:cNvPr>
          <p:cNvSpPr>
            <a:spLocks noGrp="1"/>
          </p:cNvSpPr>
          <p:nvPr>
            <p:ph idx="1"/>
          </p:nvPr>
        </p:nvSpPr>
        <p:spPr>
          <a:xfrm>
            <a:off x="700635" y="1955668"/>
            <a:ext cx="11491365" cy="3636088"/>
          </a:xfrm>
        </p:spPr>
        <p:txBody>
          <a:bodyPr>
            <a:noAutofit/>
          </a:bodyPr>
          <a:lstStyle/>
          <a:p>
            <a:pPr marL="342900" lvl="0" indent="-342900">
              <a:lnSpc>
                <a:spcPct val="115000"/>
              </a:lnSpc>
              <a:spcAft>
                <a:spcPts val="800"/>
              </a:spcAft>
              <a:buFont typeface="+mj-lt"/>
              <a:buAutoNum type="arabicPeriod"/>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Massaalbezwaarmakers</a:t>
            </a:r>
            <a:r>
              <a:rPr lang="nl-NL" kern="100" dirty="0">
                <a:effectLst/>
                <a:latin typeface="Aptos" panose="020B0004020202020204" pitchFamily="34" charset="0"/>
                <a:ea typeface="Aptos" panose="020B0004020202020204" pitchFamily="34" charset="0"/>
                <a:cs typeface="Times New Roman" panose="02020603050405020304" pitchFamily="18" charset="0"/>
              </a:rPr>
              <a:t>: Belastingplichtigen die tijdig bezwaar hebben gemaakt tegen hun aanslag inkomstenbelasting voor de jaren 2017-2020 en van wie het bezwaar is aangewezen als massaal bezwaar.</a:t>
            </a:r>
          </a:p>
          <a:p>
            <a:pPr marL="342900" lvl="0" indent="-342900">
              <a:lnSpc>
                <a:spcPct val="115000"/>
              </a:lnSpc>
              <a:spcAft>
                <a:spcPts val="800"/>
              </a:spcAft>
              <a:buFont typeface="+mj-lt"/>
              <a:buAutoNum type="arabicPeriod"/>
              <a:tabLst>
                <a:tab pos="457200" algn="l"/>
              </a:tabLst>
            </a:pPr>
            <a:r>
              <a:rPr lang="nl-NL" b="1" kern="100" dirty="0">
                <a:effectLst/>
                <a:latin typeface="Aptos" panose="020B0004020202020204" pitchFamily="34" charset="0"/>
                <a:ea typeface="Aptos" panose="020B0004020202020204" pitchFamily="34" charset="0"/>
                <a:cs typeface="Times New Roman" panose="02020603050405020304" pitchFamily="18" charset="0"/>
              </a:rPr>
              <a:t>Geen massaalbezwaarmakers</a:t>
            </a:r>
            <a:r>
              <a:rPr lang="nl-NL" kern="100" dirty="0">
                <a:effectLst/>
                <a:latin typeface="Aptos" panose="020B0004020202020204" pitchFamily="34" charset="0"/>
                <a:ea typeface="Aptos" panose="020B0004020202020204" pitchFamily="34" charset="0"/>
                <a:cs typeface="Times New Roman" panose="02020603050405020304" pitchFamily="18" charset="0"/>
              </a:rPr>
              <a:t>: Belastingplichtigen die geen bezwaar hebben gemaakt, maar van wie de aanslagen voor de jaren 2017-2020 nog niet onherroepelijk vaststonden op 24 december 2021 of van wie de aanslag na 24 december 2021 en voor de inwerkingtreding van het Beleidsbesluit herstel box 3 (1 juli 2022) is vastgesteld, zonder dat daarin het Kerstarrest is meegenomen. </a:t>
            </a:r>
            <a:r>
              <a:rPr lang="nl-NL"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Let op MB+ procedure!</a:t>
            </a:r>
          </a:p>
        </p:txBody>
      </p:sp>
    </p:spTree>
    <p:extLst>
      <p:ext uri="{BB962C8B-B14F-4D97-AF65-F5344CB8AC3E}">
        <p14:creationId xmlns:p14="http://schemas.microsoft.com/office/powerpoint/2010/main" val="11058700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STSLIDEVIEWED" val="269,19,Slide14"/>
</p:tagLst>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Kroniek</Template>
  <TotalTime>2037</TotalTime>
  <Words>997</Words>
  <Application>Microsoft Office PowerPoint</Application>
  <PresentationFormat>Breedbeeld</PresentationFormat>
  <Paragraphs>72</Paragraphs>
  <Slides>19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Aptos</vt:lpstr>
      <vt:lpstr>Arial</vt:lpstr>
      <vt:lpstr>Calisto MT</vt:lpstr>
      <vt:lpstr>Univers Condensed</vt:lpstr>
      <vt:lpstr>ChronicleVTI</vt:lpstr>
      <vt:lpstr>Stand van zaken box 3  ruud van den dool jan nieuwenhuizen</vt:lpstr>
      <vt:lpstr>Box 3: een overzicht</vt:lpstr>
      <vt:lpstr>Stand van zaken MB+</vt:lpstr>
      <vt:lpstr>PowerPoint-presentatie</vt:lpstr>
      <vt:lpstr>wetsvoorstel Tegenbewijsregeling  box 3</vt:lpstr>
      <vt:lpstr>Wet tegenbewijsregeling vanaf 2017</vt:lpstr>
      <vt:lpstr>wetsvoorstel Tegenbewijsregeling  box 3</vt:lpstr>
      <vt:lpstr>PowerPoint-presentatie</vt:lpstr>
      <vt:lpstr>Rechtsherstel voor wie?</vt:lpstr>
      <vt:lpstr>Rechtsherstel voor wie?</vt:lpstr>
      <vt:lpstr>Formulier ‘Opgaaf werkelijk rendement’  (juli 2025) formele en praktische zaken (stand: maart 2025)</vt:lpstr>
      <vt:lpstr>Formulier ‘Opgaaf werkelijk  rendement’  (juli 2025)</vt:lpstr>
      <vt:lpstr>PowerPoint-presentatie</vt:lpstr>
      <vt:lpstr>EVRM en 6 juni arresten: HR (704)</vt:lpstr>
      <vt:lpstr>EVRM (2)</vt:lpstr>
      <vt:lpstr>Vermogen in eigen gebruik onder  Wet werkelijk Rendement</vt:lpstr>
      <vt:lpstr>Vermogen in eigen gebruik onder  Wet werkelijk Rendement</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Manon Ultee</dc:creator>
  <cp:lastModifiedBy>Judith van Teeffelen | SRA</cp:lastModifiedBy>
  <cp:revision>7</cp:revision>
  <dcterms:created xsi:type="dcterms:W3CDTF">2025-03-11T21:26:41Z</dcterms:created>
  <dcterms:modified xsi:type="dcterms:W3CDTF">2025-03-13T09:40:05Z</dcterms:modified>
</cp:coreProperties>
</file>